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1" r:id="rId2"/>
    <p:sldId id="273" r:id="rId3"/>
    <p:sldId id="265" r:id="rId4"/>
    <p:sldId id="268" r:id="rId5"/>
    <p:sldId id="257" r:id="rId6"/>
    <p:sldId id="270" r:id="rId7"/>
    <p:sldId id="269" r:id="rId8"/>
    <p:sldId id="260" r:id="rId9"/>
    <p:sldId id="259" r:id="rId10"/>
    <p:sldId id="261" r:id="rId11"/>
    <p:sldId id="262" r:id="rId12"/>
    <p:sldId id="263" r:id="rId13"/>
    <p:sldId id="267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21295C"/>
                </a:solidFill>
                <a:latin typeface="Arial"/>
              </a:defRPr>
            </a:pPr>
            <a:r>
              <a:rPr lang="en-PH" sz="1300" b="0" i="0" u="none" strike="noStrike">
                <a:solidFill>
                  <a:srgbClr val="21295C"/>
                </a:solidFill>
                <a:latin typeface="Arial"/>
              </a:rPr>
              <a:t>Gender distribution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Gender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65A8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0411-4554-83F2-CB315C649628}"/>
              </c:ext>
            </c:extLst>
          </c:dPt>
          <c:dPt>
            <c:idx val="1"/>
            <c:bubble3D val="0"/>
            <c:spPr>
              <a:solidFill>
                <a:srgbClr val="F9616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0411-4554-83F2-CB315C64962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200" b="1" i="0" u="none" strike="noStrike">
                        <a:solidFill>
                          <a:srgbClr val="FFFFFF"/>
                        </a:solidFill>
                        <a:latin typeface="Arial"/>
                      </a:defRPr>
                    </a:pPr>
                    <a:r>
                      <a:rPr lang="en-US" dirty="0"/>
                      <a:t>15</a:t>
                    </a:r>
                  </a:p>
                </c:rich>
              </c:tx>
              <c:numFmt formatCode="General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411-4554-83F2-CB315C649628}"/>
                </c:ext>
              </c:extLst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1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411-4554-83F2-CB315C649628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11-4554-83F2-CB315C6496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333333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21295C"/>
                </a:solidFill>
                <a:latin typeface="Arial"/>
              </a:defRPr>
            </a:pPr>
            <a:r>
              <a:rPr lang="en-PH" sz="1300" b="0" i="0" u="none" strike="noStrike">
                <a:solidFill>
                  <a:srgbClr val="21295C"/>
                </a:solidFill>
                <a:latin typeface="Arial"/>
              </a:rPr>
              <a:t>CPR status (n=22)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Cases</c:v>
                </c:pt>
              </c:strCache>
            </c:strRef>
          </c:tx>
          <c:spPr>
            <a:solidFill>
              <a:srgbClr val="C0392B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333333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CPR administered</c:v>
                </c:pt>
                <c:pt idx="1">
                  <c:v>No CPR given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38-4CAB-B2CC-EF4D6D73150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3333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0"/>
          <c:min val="0"/>
        </c:scaling>
        <c:delete val="0"/>
        <c:axPos val="l"/>
        <c:majorGridlines>
          <c:spPr>
            <a:ln w="12700" cap="flat">
              <a:solidFill>
                <a:srgbClr val="EAEAE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33333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21295C"/>
                </a:solidFill>
                <a:latin typeface="Arial"/>
              </a:defRPr>
            </a:pPr>
            <a:r>
              <a:rPr lang="en-PH" sz="1300" b="0" i="0" u="none" strike="noStrike">
                <a:solidFill>
                  <a:srgbClr val="21295C"/>
                </a:solidFill>
                <a:latin typeface="Arial"/>
              </a:rPr>
              <a:t>PWD involvement (n=22)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PWD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3DFF-4565-9FFD-38ECE64C0D66}"/>
              </c:ext>
            </c:extLst>
          </c:dPt>
          <c:dPt>
            <c:idx val="1"/>
            <c:bubble3D val="0"/>
            <c:spPr>
              <a:solidFill>
                <a:srgbClr val="C0392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3DFF-4565-9FFD-38ECE64C0D66}"/>
              </c:ext>
            </c:extLst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1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FF-4565-9FFD-38ECE64C0D66}"/>
                </c:ext>
              </c:extLst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1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FF-4565-9FFD-38ECE64C0D66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Non-PWD</c:v>
                </c:pt>
                <c:pt idx="1">
                  <c:v>PWD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FF-4565-9FFD-38ECE64C0D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333333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082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60DA2-8F7B-4AD2-F357-DD5B9C8C1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24329D-7E10-8D49-62CC-8E6DA1AE4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5A731-5799-2A66-1032-4F5D6DA0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5223-DE05-4112-8BF1-4BACBA0A9810}" type="datetimeFigureOut">
              <a:rPr lang="en-PH" smtClean="0"/>
              <a:t>24/07/2026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0DD59-708F-FA36-8907-67A90CE8E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4C761-6876-6D19-8F20-EA017B651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8C95-7AD0-46C8-9725-E6F80A9541F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4641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40235-383B-543A-FE8A-BE1105918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217" y="1716833"/>
            <a:ext cx="11159412" cy="4018805"/>
          </a:xfrm>
        </p:spPr>
        <p:txBody>
          <a:bodyPr/>
          <a:lstStyle/>
          <a:p>
            <a:r>
              <a:rPr lang="en-PH" sz="4000" b="1" dirty="0">
                <a:solidFill>
                  <a:schemeClr val="accent2">
                    <a:lumMod val="75000"/>
                  </a:schemeClr>
                </a:solidFill>
              </a:rPr>
              <a:t>RETROSPECTIVE RESEARCH </a:t>
            </a:r>
            <a:br>
              <a:rPr lang="en-PH" sz="4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PH" sz="4400" dirty="0">
                <a:solidFill>
                  <a:srgbClr val="0070C0"/>
                </a:solidFill>
                <a:latin typeface="Arial Black" panose="020B0A04020102020204" pitchFamily="34" charset="0"/>
              </a:rPr>
              <a:t>Drowning Incident-Malaybalay City </a:t>
            </a:r>
            <a:br>
              <a:rPr lang="en-PH" sz="4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PH" sz="3600" dirty="0">
                <a:solidFill>
                  <a:schemeClr val="accent2">
                    <a:lumMod val="75000"/>
                  </a:schemeClr>
                </a:solidFill>
              </a:rPr>
              <a:t>2019-2025 under the WHO ICD 10 Reporting Template</a:t>
            </a:r>
            <a:br>
              <a:rPr lang="en-PH" sz="40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PH" dirty="0">
                <a:solidFill>
                  <a:schemeClr val="accent2">
                    <a:lumMod val="75000"/>
                  </a:schemeClr>
                </a:solidFill>
              </a:rPr>
            </a:br>
            <a:endParaRPr lang="en-PH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CDEE71-32ED-4398-0CC4-8E52D9D2A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6"/>
            <a:ext cx="9144000" cy="1655762"/>
          </a:xfrm>
        </p:spPr>
        <p:txBody>
          <a:bodyPr/>
          <a:lstStyle/>
          <a:p>
            <a:r>
              <a:rPr lang="en-PH" dirty="0">
                <a:solidFill>
                  <a:schemeClr val="accent2">
                    <a:lumMod val="75000"/>
                  </a:schemeClr>
                </a:solidFill>
              </a:rPr>
              <a:t>Conducted in 46 Barangay consolidated by 460 respondents </a:t>
            </a:r>
          </a:p>
          <a:p>
            <a:r>
              <a:rPr lang="en-PH" dirty="0">
                <a:solidFill>
                  <a:schemeClr val="accent2">
                    <a:lumMod val="75000"/>
                  </a:schemeClr>
                </a:solidFill>
              </a:rPr>
              <a:t>facilitated by 45 CBMS</a:t>
            </a:r>
          </a:p>
          <a:p>
            <a:endParaRPr lang="en-PH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PH" dirty="0">
                <a:solidFill>
                  <a:srgbClr val="0070C0"/>
                </a:solidFill>
              </a:rPr>
              <a:t>12-22 July 2026</a:t>
            </a:r>
          </a:p>
          <a:p>
            <a:r>
              <a:rPr lang="en-PH" dirty="0">
                <a:solidFill>
                  <a:srgbClr val="0070C0"/>
                </a:solidFill>
              </a:rPr>
              <a:t>Malaybalay City - DRRM Office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27FCFF-C23F-252B-DD3D-8ED2EF0A1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521" y="327674"/>
            <a:ext cx="1769804" cy="1655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66CCEE-FCAB-5504-7BAE-74C245407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15" y="138909"/>
            <a:ext cx="7227651" cy="1814063"/>
          </a:xfrm>
          <a:prstGeom prst="rect">
            <a:avLst/>
          </a:prstGeom>
        </p:spPr>
      </p:pic>
      <p:pic>
        <p:nvPicPr>
          <p:cNvPr id="4" name="Picture 3" descr="Open photo">
            <a:extLst>
              <a:ext uri="{FF2B5EF4-FFF2-40B4-BE49-F238E27FC236}">
                <a16:creationId xmlns:a16="http://schemas.microsoft.com/office/drawing/2014/main" id="{BC2D3B50-F16A-5774-4B4E-4CE2F2071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9308" y="451093"/>
            <a:ext cx="1408923" cy="140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5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D268E2-7CE2-2AE7-9F46-CE81DA8D6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Critical Gap in Emergency Response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CPR administration and PWD involvement</a:t>
            </a:r>
            <a:endParaRPr lang="en-US" sz="14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457200" y="1554480"/>
          <a:ext cx="585216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1"/>
          <p:cNvGraphicFramePr/>
          <p:nvPr/>
        </p:nvGraphicFramePr>
        <p:xfrm>
          <a:off x="6492240" y="1554480"/>
          <a:ext cx="512064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 2"/>
          <p:cNvSpPr/>
          <p:nvPr/>
        </p:nvSpPr>
        <p:spPr>
          <a:xfrm>
            <a:off x="548640" y="57607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18% of cases received bystander or first-responder CPR — the single largest preventable gap in this dataset.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3782B56-1154-C278-B5A8-52379C9AA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 Hotspots by Barangay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Recorded cases by barangay of occurrence (n=22)</a:t>
            </a: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381C55-CBF4-3808-F97F-D1F56AFB6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6607" y="1325880"/>
            <a:ext cx="2000529" cy="39915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C2E349-2477-5D63-EAE7-C8B892928B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1" y="1325880"/>
            <a:ext cx="7680960" cy="39915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8F080131-0B35-3961-F7F0-B901338A0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640080" y="45720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chemeClr val="accent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Recommendations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3566160" cy="2377440"/>
          </a:xfrm>
          <a:prstGeom prst="roundRect">
            <a:avLst>
              <a:gd name="adj" fmla="val 2308"/>
            </a:avLst>
          </a:prstGeom>
          <a:solidFill>
            <a:srgbClr val="065A82"/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1536192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Target river safety directly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777240" y="2084832"/>
            <a:ext cx="31089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signage, barriers, and rescue equipment at high-risk river segments — rivers account for 68% of cases.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343400" y="1371600"/>
            <a:ext cx="3566160" cy="2377440"/>
          </a:xfrm>
          <a:prstGeom prst="roundRect">
            <a:avLst>
              <a:gd name="adj" fmla="val 2308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0" y="1536192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Reach children and young adults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572000" y="2084832"/>
            <a:ext cx="31089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 water-safety education through schools for ages 10–14, and community outreach for young adults 20–29.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138160" y="1371600"/>
            <a:ext cx="3566160" cy="2377440"/>
          </a:xfrm>
          <a:prstGeom prst="roundRect">
            <a:avLst>
              <a:gd name="adj" fmla="val 2308"/>
            </a:avLst>
          </a:prstGeom>
          <a:solidFill>
            <a:srgbClr val="065A82"/>
          </a:solidFill>
          <a:ln/>
        </p:spPr>
      </p:sp>
      <p:sp>
        <p:nvSpPr>
          <p:cNvPr id="10" name="Text 8"/>
          <p:cNvSpPr/>
          <p:nvPr/>
        </p:nvSpPr>
        <p:spPr>
          <a:xfrm>
            <a:off x="8366760" y="1536192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Close the CPR gap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8366760" y="2084832"/>
            <a:ext cx="31089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 out community bystander-CPR and basic water rescue training; only 18% of cases had CPR administered.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4023360"/>
            <a:ext cx="3566160" cy="2377440"/>
          </a:xfrm>
          <a:prstGeom prst="roundRect">
            <a:avLst>
              <a:gd name="adj" fmla="val 2308"/>
            </a:avLst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4187952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Engage male-focused messaging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777240" y="4736592"/>
            <a:ext cx="31089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outreach for men and boys (82% of cases), who are likely exposed through fishing, labor, or recreation near water.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343400" y="4023360"/>
            <a:ext cx="3566160" cy="2377440"/>
          </a:xfrm>
          <a:prstGeom prst="roundRect">
            <a:avLst>
              <a:gd name="adj" fmla="val 2308"/>
            </a:avLst>
          </a:prstGeom>
          <a:solidFill>
            <a:srgbClr val="065A82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0" y="4187952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Focus on hotspot barangays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572000" y="4736592"/>
            <a:ext cx="31089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Aglayan and the cluster of barangays with repeat cases (Bangcud, Busdi, Can-ayan, Casisang, Linabo, Managok) for local interventions.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138160" y="4023360"/>
            <a:ext cx="3566160" cy="2377440"/>
          </a:xfrm>
          <a:prstGeom prst="roundRect">
            <a:avLst>
              <a:gd name="adj" fmla="val 2308"/>
            </a:avLst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8366760" y="4187952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Plan for inclusive rescue access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8366760" y="4736592"/>
            <a:ext cx="31089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warning systems and rescue equipment account for PWD residents near water-risk areas.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8F6DF9-02CA-C122-A839-7C83F0F6E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FACE0B-D314-AD50-0D72-1B5AC76C3F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21103"/>
            <a:ext cx="9144000" cy="2387600"/>
          </a:xfrm>
        </p:spPr>
        <p:txBody>
          <a:bodyPr/>
          <a:lstStyle/>
          <a:p>
            <a:r>
              <a:rPr lang="en-US" sz="8000" dirty="0">
                <a:solidFill>
                  <a:schemeClr val="bg2">
                    <a:lumMod val="75000"/>
                  </a:schemeClr>
                </a:solidFill>
                <a:latin typeface="Arial Rounded MT Bold" panose="020F0704030504030204" pitchFamily="34" charset="0"/>
              </a:rPr>
              <a:t>THANK YOU</a:t>
            </a:r>
            <a:endParaRPr lang="en-PH" sz="8000" dirty="0">
              <a:solidFill>
                <a:schemeClr val="bg2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573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39ED-C0BA-21CF-359D-ABEFAA1E62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1EF728-FBA4-7552-39C9-1EE678284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B26B8F-36C0-5B67-5E59-DCAE976DF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98" y="77821"/>
            <a:ext cx="11396639" cy="669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80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6709B95-4187-F85F-6331-C71F7D832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D20F9C-D87F-BF95-79F0-4DD0EA5E9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632" y="2073116"/>
            <a:ext cx="11439144" cy="1909763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Retrospective Survey on Drowning Incidents (2019–2025) </a:t>
            </a:r>
            <a:endParaRPr lang="en-PH" sz="4800" dirty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E7C027-A869-670A-63C9-6DE204FAC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2096" y="3982753"/>
            <a:ext cx="9144000" cy="1655762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PH" sz="2400" b="1" kern="100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Summary of Results from 46 Barangays City Disaster Risk Reduction and Management Office (CDRRMO) – Malaybalay City </a:t>
            </a:r>
          </a:p>
          <a:p>
            <a:endParaRPr lang="en-PH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BB2945-42C9-01D8-93AF-1C75200EC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3302" y="77639"/>
            <a:ext cx="2880474" cy="242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28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12854D-026B-D8DD-B0BE-089E354FD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3"/>
            <a:ext cx="12192000" cy="685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4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914DA15-1799-8EBF-4164-D82AE6FE3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 Overview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22 total drowning cases recorded, 2019–2025</a:t>
            </a:r>
            <a:endParaRPr lang="en-US" sz="1400" b="1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06040" cy="2011680"/>
          </a:xfrm>
          <a:prstGeom prst="roundRect">
            <a:avLst>
              <a:gd name="adj" fmla="val 3636"/>
            </a:avLst>
          </a:prstGeom>
          <a:solidFill>
            <a:srgbClr val="F4F6F7"/>
          </a:solidFill>
          <a:ln w="9525">
            <a:solidFill>
              <a:srgbClr val="DDDD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874520"/>
            <a:ext cx="26060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288036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cases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383280" y="1691640"/>
            <a:ext cx="2606040" cy="2011680"/>
          </a:xfrm>
          <a:prstGeom prst="roundRect">
            <a:avLst>
              <a:gd name="adj" fmla="val 3636"/>
            </a:avLst>
          </a:prstGeom>
          <a:solidFill>
            <a:srgbClr val="F4F6F7"/>
          </a:solidFill>
          <a:ln w="9525">
            <a:solidFill>
              <a:srgbClr val="DDDD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83280" y="1874520"/>
            <a:ext cx="26060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3383280" y="288036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Fatal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17920" y="1691640"/>
            <a:ext cx="2606040" cy="2011680"/>
          </a:xfrm>
          <a:prstGeom prst="roundRect">
            <a:avLst>
              <a:gd name="adj" fmla="val 3636"/>
            </a:avLst>
          </a:prstGeom>
          <a:solidFill>
            <a:srgbClr val="F4F6F7"/>
          </a:solidFill>
          <a:ln w="9525">
            <a:solidFill>
              <a:srgbClr val="DDDD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0" y="1874520"/>
            <a:ext cx="26060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82%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6217920" y="288036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Male victims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052560" y="1691640"/>
            <a:ext cx="2606040" cy="2011680"/>
          </a:xfrm>
          <a:prstGeom prst="roundRect">
            <a:avLst>
              <a:gd name="adj" fmla="val 3636"/>
            </a:avLst>
          </a:prstGeom>
          <a:solidFill>
            <a:srgbClr val="F4F6F7"/>
          </a:solidFill>
          <a:ln w="9525">
            <a:solidFill>
              <a:srgbClr val="DDDD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1874520"/>
            <a:ext cx="26060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82%</a:t>
            </a:r>
            <a:endParaRPr lang="en-US" sz="4400" dirty="0"/>
          </a:p>
        </p:txBody>
      </p:sp>
      <p:sp>
        <p:nvSpPr>
          <p:cNvPr id="15" name="Text 13"/>
          <p:cNvSpPr/>
          <p:nvPr/>
        </p:nvSpPr>
        <p:spPr>
          <a:xfrm>
            <a:off x="9052560" y="2880360"/>
            <a:ext cx="2606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Cases with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CPR given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39776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data shows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434340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Rivers are the dominant setting, accounting for 68% of all cases.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(10–14) and young adults (20–29) are the most affected age groups.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 response is a critical gap — CPR was administered in only 4 of 22 cases.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FF5266-54FE-E9BE-5A9C-80D4A7017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165F58-C2D6-F30C-F81D-72D1ACFBB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547" y="982751"/>
            <a:ext cx="6901132" cy="43059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AD1017-98FF-4B4E-112B-BCE17CFCA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69" y="952154"/>
            <a:ext cx="3029373" cy="247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12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C42B8E-F321-1685-784E-F12D9558F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0CCDD0-905C-C039-C9AC-BAA7BD0EE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415" y="1191615"/>
            <a:ext cx="6305347" cy="44747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39C03F-6889-6BAD-713E-C8DB2C0F0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882" y="1191615"/>
            <a:ext cx="4250627" cy="3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86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B60197-0C87-7EC0-301C-45E692CB4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686663" y="204446"/>
            <a:ext cx="451506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Is Most Affected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86663" y="844526"/>
            <a:ext cx="554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Age and gender distribution among recorded cases</a:t>
            </a:r>
            <a:endParaRPr lang="en-US" sz="1600" dirty="0"/>
          </a:p>
        </p:txBody>
      </p:sp>
      <p:graphicFrame>
        <p:nvGraphicFramePr>
          <p:cNvPr id="5" name="Chart 1"/>
          <p:cNvGraphicFramePr/>
          <p:nvPr>
            <p:extLst>
              <p:ext uri="{D42A27DB-BD31-4B8C-83A1-F6EECF244321}">
                <p14:modId xmlns:p14="http://schemas.microsoft.com/office/powerpoint/2010/main" val="4119750029"/>
              </p:ext>
            </p:extLst>
          </p:nvPr>
        </p:nvGraphicFramePr>
        <p:xfrm>
          <a:off x="6400800" y="1538126"/>
          <a:ext cx="530352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 2"/>
          <p:cNvSpPr/>
          <p:nvPr/>
        </p:nvSpPr>
        <p:spPr>
          <a:xfrm>
            <a:off x="502920" y="557784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Males account for 77% of recorded cases; ages 30+ and 5–14 are the most represented groups. One case involved a physically challenged individual.</a:t>
            </a:r>
            <a:endParaRPr lang="en-US" sz="125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06B69B-95E6-61C7-20FF-CA58C5FB3C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428" y="1567149"/>
            <a:ext cx="5947991" cy="32302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EB368A-2E4E-74D2-DB89-66A4B6D1D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73541B-FF39-5AE2-315F-3FF93A117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491" y="902825"/>
            <a:ext cx="2438740" cy="2248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0D33D5-6575-5025-D9DF-E391C0BB93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9407" y="902825"/>
            <a:ext cx="7309102" cy="45535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413</Words>
  <Application>Microsoft Office PowerPoint</Application>
  <PresentationFormat>Widescreen</PresentationFormat>
  <Paragraphs>55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Arial Rounded MT Bold</vt:lpstr>
      <vt:lpstr>Calibri</vt:lpstr>
      <vt:lpstr>Cambria</vt:lpstr>
      <vt:lpstr>Office Theme</vt:lpstr>
      <vt:lpstr>RETROSPECTIVE RESEARCH  Drowning Incident-Malaybalay City  2019-2025 under the WHO ICD 10 Reporting Template  </vt:lpstr>
      <vt:lpstr>PowerPoint Presentation</vt:lpstr>
      <vt:lpstr>Retrospective Survey on Drowning Incidents (2019–2025)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albert camay</cp:lastModifiedBy>
  <cp:revision>13</cp:revision>
  <dcterms:created xsi:type="dcterms:W3CDTF">2026-07-23T06:30:46Z</dcterms:created>
  <dcterms:modified xsi:type="dcterms:W3CDTF">2026-07-24T01:57:16Z</dcterms:modified>
</cp:coreProperties>
</file>